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82" r:id="rId5"/>
    <p:sldId id="299" r:id="rId6"/>
    <p:sldId id="304" r:id="rId7"/>
    <p:sldId id="303" r:id="rId8"/>
    <p:sldId id="297" r:id="rId9"/>
    <p:sldId id="301" r:id="rId10"/>
    <p:sldId id="29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352" autoAdjust="0"/>
  </p:normalViewPr>
  <p:slideViewPr>
    <p:cSldViewPr snapToGrid="0">
      <p:cViewPr varScale="1">
        <p:scale>
          <a:sx n="65" d="100"/>
          <a:sy n="65" d="100"/>
        </p:scale>
        <p:origin x="1358" y="3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6/25/2020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6/25/2020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inspired a personalized travel destination recommendation application:</a:t>
            </a:r>
          </a:p>
          <a:p>
            <a:pPr marL="171450" indent="-171450">
              <a:buFontTx/>
              <a:buChar char="-"/>
            </a:pPr>
            <a:r>
              <a:rPr lang="en-US" dirty="0"/>
              <a:t>Utilized Yelp review data – Yelp reviews are typically very thorough, critiques</a:t>
            </a:r>
          </a:p>
          <a:p>
            <a:pPr marL="171450" indent="-171450">
              <a:buFontTx/>
              <a:buChar char="-"/>
            </a:pPr>
            <a:r>
              <a:rPr lang="en-US" dirty="0"/>
              <a:t>Use similarities found in Yelp review data of different businesses to generate recommendations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745061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are using solely review data to make our recommendations, I wanted to make sure that only “useful” reviews were being used to compare businesses</a:t>
            </a:r>
          </a:p>
          <a:p>
            <a:r>
              <a:rPr lang="en-US" dirty="0"/>
              <a:t>- Yelp academic dataset</a:t>
            </a:r>
          </a:p>
          <a:p>
            <a:pPr marL="171450" indent="-171450">
              <a:buFontTx/>
              <a:buChar char="-"/>
            </a:pPr>
            <a:r>
              <a:rPr lang="en-US" dirty="0"/>
              <a:t>Unsuccessful at predicting though certain trends were discovered</a:t>
            </a:r>
          </a:p>
          <a:p>
            <a:pPr marL="171450" indent="-171450">
              <a:buFontTx/>
              <a:buChar char="-"/>
            </a:pPr>
            <a:r>
              <a:rPr lang="en-US" dirty="0"/>
              <a:t>Yelp academic dataset</a:t>
            </a:r>
          </a:p>
          <a:p>
            <a:pPr marL="171450" indent="-171450">
              <a:buFontTx/>
              <a:buChar char="-"/>
            </a:pPr>
            <a:r>
              <a:rPr lang="en-US" dirty="0"/>
              <a:t>Binary problem</a:t>
            </a:r>
          </a:p>
          <a:p>
            <a:pPr marL="171450" indent="-171450">
              <a:buFontTx/>
              <a:buChar char="-"/>
            </a:pPr>
            <a:r>
              <a:rPr lang="en-US" dirty="0"/>
              <a:t>Engineered features included positive emotion word count, average sentence subjectivity (lower the better), and total unique word count – these examples proved relevant</a:t>
            </a:r>
          </a:p>
          <a:p>
            <a:pPr marL="171450" indent="-171450">
              <a:buFontTx/>
              <a:buChar char="-"/>
            </a:pPr>
            <a:r>
              <a:rPr lang="en-US" dirty="0"/>
              <a:t>Models tested included logistic regression, decision trees, ensemble methods, SVM – all with similar results</a:t>
            </a:r>
          </a:p>
          <a:p>
            <a:pPr marL="171450" indent="-171450">
              <a:buFontTx/>
              <a:buChar char="-"/>
            </a:pPr>
            <a:r>
              <a:rPr lang="en-US" dirty="0"/>
              <a:t>Ultimately metric appeared to be unreliable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45122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249104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283498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13465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12.xml"/><Relationship Id="rId7" Type="http://schemas.openxmlformats.org/officeDocument/2006/relationships/image" Target="../media/image5.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1.png"/><Relationship Id="rId10" Type="http://schemas.openxmlformats.org/officeDocument/2006/relationships/image" Target="../media/image8.jpg"/><Relationship Id="rId4" Type="http://schemas.openxmlformats.org/officeDocument/2006/relationships/notesSlide" Target="../notesSlides/notesSlide5.xml"/><Relationship Id="rId9"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8.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svg"/><Relationship Id="rId11" Type="http://schemas.openxmlformats.org/officeDocument/2006/relationships/image" Target="../media/image16.jpg"/><Relationship Id="rId5" Type="http://schemas.openxmlformats.org/officeDocument/2006/relationships/image" Target="../media/image12.png"/><Relationship Id="rId10"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hyperlink" Target="https://bcjanecek.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52401" y="4360985"/>
            <a:ext cx="6629323" cy="1331536"/>
          </a:xfrm>
        </p:spPr>
        <p:txBody>
          <a:bodyPr/>
          <a:lstStyle/>
          <a:p>
            <a:r>
              <a:rPr lang="en-US" sz="4500" dirty="0"/>
              <a:t>Emerald city travel recommendations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135589" y="4509455"/>
            <a:ext cx="2495922" cy="1043354"/>
          </a:xfrm>
        </p:spPr>
        <p:txBody>
          <a:bodyPr/>
          <a:lstStyle/>
          <a:p>
            <a:pPr algn="ctr"/>
            <a:r>
              <a:rPr lang="en-US" sz="2400" dirty="0"/>
              <a:t>Personalizing Travel</a:t>
            </a:r>
          </a:p>
        </p:txBody>
      </p:sp>
      <p:pic>
        <p:nvPicPr>
          <p:cNvPr id="5" name="Audio 4">
            <a:hlinkClick r:id="" action="ppaction://media"/>
            <a:extLst>
              <a:ext uri="{FF2B5EF4-FFF2-40B4-BE49-F238E27FC236}">
                <a16:creationId xmlns:a16="http://schemas.microsoft.com/office/drawing/2014/main" id="{5753A6F4-FA2A-4958-BDBE-6E56EEE297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1" name="Picture Placeholder 10">
            <a:extLst>
              <a:ext uri="{FF2B5EF4-FFF2-40B4-BE49-F238E27FC236}">
                <a16:creationId xmlns:a16="http://schemas.microsoft.com/office/drawing/2014/main" id="{1CEDFDAF-B49B-42E2-9C57-896671AD32C0}"/>
              </a:ext>
            </a:extLst>
          </p:cNvPr>
          <p:cNvSpPr>
            <a:spLocks noGrp="1"/>
          </p:cNvSpPr>
          <p:nvPr>
            <p:ph type="pic" sz="quarter" idx="13"/>
          </p:nvPr>
        </p:nvSpPr>
        <p:spPr/>
      </p:sp>
      <p:pic>
        <p:nvPicPr>
          <p:cNvPr id="9" name="Picture 8" descr="A close up of a map&#10;&#10;Description automatically generated">
            <a:extLst>
              <a:ext uri="{FF2B5EF4-FFF2-40B4-BE49-F238E27FC236}">
                <a16:creationId xmlns:a16="http://schemas.microsoft.com/office/drawing/2014/main" id="{D6AF062A-76F9-4BF5-AA9B-DBC749F6B4F4}"/>
              </a:ext>
            </a:extLst>
          </p:cNvPr>
          <p:cNvPicPr>
            <a:picLocks noChangeAspect="1"/>
          </p:cNvPicPr>
          <p:nvPr/>
        </p:nvPicPr>
        <p:blipFill>
          <a:blip r:embed="rId6"/>
          <a:stretch>
            <a:fillRect/>
          </a:stretch>
        </p:blipFill>
        <p:spPr>
          <a:xfrm>
            <a:off x="9663795" y="0"/>
            <a:ext cx="2528205" cy="7027957"/>
          </a:xfrm>
          <a:prstGeom prst="rect">
            <a:avLst/>
          </a:prstGeom>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2000" advTm="11336"/>
    </mc:Choice>
    <mc:Fallback xmlns="">
      <p:transition spd="slow" advTm="1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INSPIRATION</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2</a:t>
            </a:fld>
            <a:endParaRPr lang="en-US" dirty="0"/>
          </a:p>
        </p:txBody>
      </p:sp>
      <p:sp>
        <p:nvSpPr>
          <p:cNvPr id="6" name="Text Placeholder 3">
            <a:extLst>
              <a:ext uri="{FF2B5EF4-FFF2-40B4-BE49-F238E27FC236}">
                <a16:creationId xmlns:a16="http://schemas.microsoft.com/office/drawing/2014/main" id="{8E19ACFE-66AA-4786-8B1C-42A2D20F3566}"/>
              </a:ext>
            </a:extLst>
          </p:cNvPr>
          <p:cNvSpPr txBox="1">
            <a:spLocks/>
          </p:cNvSpPr>
          <p:nvPr/>
        </p:nvSpPr>
        <p:spPr>
          <a:xfrm>
            <a:off x="432000" y="1631312"/>
            <a:ext cx="2662892" cy="808892"/>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Seattle Travel</a:t>
            </a:r>
          </a:p>
        </p:txBody>
      </p:sp>
      <p:sp>
        <p:nvSpPr>
          <p:cNvPr id="7" name="Text Placeholder 3">
            <a:extLst>
              <a:ext uri="{FF2B5EF4-FFF2-40B4-BE49-F238E27FC236}">
                <a16:creationId xmlns:a16="http://schemas.microsoft.com/office/drawing/2014/main" id="{DF7D0F05-2DF4-48E8-846D-C3A471A0C8D4}"/>
              </a:ext>
            </a:extLst>
          </p:cNvPr>
          <p:cNvSpPr txBox="1">
            <a:spLocks/>
          </p:cNvSpPr>
          <p:nvPr/>
        </p:nvSpPr>
        <p:spPr>
          <a:xfrm>
            <a:off x="432000" y="2659989"/>
            <a:ext cx="2662892" cy="3700730"/>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spc="-150" dirty="0">
                <a:latin typeface="+mj-lt"/>
              </a:rPr>
              <a:t>Art, music, shopping,  outdoor recreation, cuisine and coffee</a:t>
            </a:r>
          </a:p>
          <a:p>
            <a:pPr>
              <a:buFont typeface="Wingdings" panose="05000000000000000000" pitchFamily="2" charset="2"/>
              <a:buChar char="§"/>
            </a:pPr>
            <a:r>
              <a:rPr lang="en-US" sz="2000" b="1" spc="-150" dirty="0">
                <a:latin typeface="+mj-lt"/>
              </a:rPr>
              <a:t>40+ million visitors per year</a:t>
            </a:r>
          </a:p>
          <a:p>
            <a:pPr>
              <a:buFont typeface="Wingdings" panose="05000000000000000000" pitchFamily="2" charset="2"/>
              <a:buChar char="§"/>
            </a:pPr>
            <a:r>
              <a:rPr lang="en-US" sz="2000" b="1" spc="-150" dirty="0">
                <a:latin typeface="+mj-lt"/>
              </a:rPr>
              <a:t>$7.8 billion in spending </a:t>
            </a:r>
          </a:p>
        </p:txBody>
      </p:sp>
      <p:sp>
        <p:nvSpPr>
          <p:cNvPr id="3" name="Rectangle 2">
            <a:extLst>
              <a:ext uri="{FF2B5EF4-FFF2-40B4-BE49-F238E27FC236}">
                <a16:creationId xmlns:a16="http://schemas.microsoft.com/office/drawing/2014/main" id="{7EDCBAF7-0A66-4A07-9D9D-0AD7C76B3B2C}"/>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4CEE6119-0502-49F6-93B0-BB20DC35ABC9}"/>
              </a:ext>
            </a:extLst>
          </p:cNvPr>
          <p:cNvSpPr txBox="1">
            <a:spLocks/>
          </p:cNvSpPr>
          <p:nvPr/>
        </p:nvSpPr>
        <p:spPr>
          <a:xfrm>
            <a:off x="6248234" y="2659989"/>
            <a:ext cx="2662892" cy="3472984"/>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spc="-150" dirty="0">
                <a:latin typeface="+mj-lt"/>
              </a:rPr>
              <a:t>Demand unique experiences and desire to see life through the lenses of a local</a:t>
            </a:r>
          </a:p>
          <a:p>
            <a:pPr>
              <a:buFont typeface="Wingdings" panose="05000000000000000000" pitchFamily="2" charset="2"/>
              <a:buChar char="§"/>
            </a:pPr>
            <a:r>
              <a:rPr lang="en-US" sz="2000" b="1" spc="-150" dirty="0">
                <a:latin typeface="+mj-lt"/>
              </a:rPr>
              <a:t>More likely to support local businesses</a:t>
            </a:r>
          </a:p>
          <a:p>
            <a:pPr>
              <a:buFont typeface="Wingdings" panose="05000000000000000000" pitchFamily="2" charset="2"/>
              <a:buChar char="§"/>
            </a:pPr>
            <a:endParaRPr lang="en-US" b="1" spc="-150" dirty="0">
              <a:latin typeface="+mj-lt"/>
            </a:endParaRPr>
          </a:p>
          <a:p>
            <a:pPr algn="ctr">
              <a:buFont typeface="Courier New" panose="02070309020205020404" pitchFamily="49" charset="0"/>
              <a:buChar char="o"/>
            </a:pPr>
            <a:endParaRPr lang="en-US" sz="2400" b="1" spc="-150" dirty="0">
              <a:solidFill>
                <a:schemeClr val="bg1"/>
              </a:solidFill>
              <a:latin typeface="+mj-lt"/>
            </a:endParaRPr>
          </a:p>
        </p:txBody>
      </p:sp>
      <p:sp>
        <p:nvSpPr>
          <p:cNvPr id="19" name="Text Placeholder 3">
            <a:extLst>
              <a:ext uri="{FF2B5EF4-FFF2-40B4-BE49-F238E27FC236}">
                <a16:creationId xmlns:a16="http://schemas.microsoft.com/office/drawing/2014/main" id="{2221CD37-B4BE-4FA1-BFEB-B99E7536A675}"/>
              </a:ext>
            </a:extLst>
          </p:cNvPr>
          <p:cNvSpPr txBox="1">
            <a:spLocks/>
          </p:cNvSpPr>
          <p:nvPr/>
        </p:nvSpPr>
        <p:spPr>
          <a:xfrm>
            <a:off x="3340117" y="1631312"/>
            <a:ext cx="2662892" cy="808892"/>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Millennial Travel Trends</a:t>
            </a:r>
          </a:p>
        </p:txBody>
      </p:sp>
      <p:sp>
        <p:nvSpPr>
          <p:cNvPr id="20" name="Text Placeholder 3">
            <a:extLst>
              <a:ext uri="{FF2B5EF4-FFF2-40B4-BE49-F238E27FC236}">
                <a16:creationId xmlns:a16="http://schemas.microsoft.com/office/drawing/2014/main" id="{2EB722EE-AE5D-479E-9C42-FD7BAA93E0E1}"/>
              </a:ext>
            </a:extLst>
          </p:cNvPr>
          <p:cNvSpPr txBox="1">
            <a:spLocks/>
          </p:cNvSpPr>
          <p:nvPr/>
        </p:nvSpPr>
        <p:spPr>
          <a:xfrm>
            <a:off x="3340117" y="2659989"/>
            <a:ext cx="2662892" cy="3700730"/>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spc="-150" dirty="0">
                <a:latin typeface="+mj-lt"/>
              </a:rPr>
              <a:t>Spend $200 billion on travel (2018)</a:t>
            </a:r>
          </a:p>
          <a:p>
            <a:pPr>
              <a:buFont typeface="Wingdings" panose="05000000000000000000" pitchFamily="2" charset="2"/>
              <a:buChar char="§"/>
            </a:pPr>
            <a:r>
              <a:rPr lang="en-US" sz="2000" b="1" spc="-150" dirty="0">
                <a:latin typeface="+mj-lt"/>
              </a:rPr>
              <a:t>5.6 trips per year (vs. 3.5 for baby boomers)</a:t>
            </a:r>
          </a:p>
          <a:p>
            <a:pPr>
              <a:buFont typeface="Wingdings" panose="05000000000000000000" pitchFamily="2" charset="2"/>
              <a:buChar char="§"/>
            </a:pPr>
            <a:r>
              <a:rPr lang="en-US" sz="2000" b="1" spc="-150" dirty="0">
                <a:latin typeface="+mj-lt"/>
              </a:rPr>
              <a:t>75% use mobile travel apps</a:t>
            </a:r>
          </a:p>
          <a:p>
            <a:pPr>
              <a:buFont typeface="Wingdings" panose="05000000000000000000" pitchFamily="2" charset="2"/>
              <a:buChar char="§"/>
            </a:pPr>
            <a:r>
              <a:rPr lang="en-US" sz="2000" b="1" spc="-150" dirty="0">
                <a:latin typeface="+mj-lt"/>
              </a:rPr>
              <a:t>Two thirds of millennials would appreciate personalized travel recommendations </a:t>
            </a:r>
          </a:p>
          <a:p>
            <a:pPr>
              <a:buFont typeface="Wingdings" panose="05000000000000000000" pitchFamily="2" charset="2"/>
              <a:buChar char="§"/>
            </a:pPr>
            <a:endParaRPr lang="en-US" sz="2000" b="1" spc="-150" dirty="0">
              <a:latin typeface="+mj-lt"/>
            </a:endParaRPr>
          </a:p>
          <a:p>
            <a:pPr>
              <a:buFont typeface="Wingdings" panose="05000000000000000000" pitchFamily="2" charset="2"/>
              <a:buChar char="§"/>
            </a:pPr>
            <a:endParaRPr lang="en-US" sz="2400" b="1" spc="-150" dirty="0">
              <a:solidFill>
                <a:schemeClr val="bg1"/>
              </a:solidFill>
              <a:latin typeface="+mj-lt"/>
            </a:endParaRPr>
          </a:p>
        </p:txBody>
      </p:sp>
      <p:sp>
        <p:nvSpPr>
          <p:cNvPr id="21" name="Text Placeholder 3">
            <a:extLst>
              <a:ext uri="{FF2B5EF4-FFF2-40B4-BE49-F238E27FC236}">
                <a16:creationId xmlns:a16="http://schemas.microsoft.com/office/drawing/2014/main" id="{2FB9698B-4932-4405-84EF-6436AC8670F1}"/>
              </a:ext>
            </a:extLst>
          </p:cNvPr>
          <p:cNvSpPr txBox="1">
            <a:spLocks/>
          </p:cNvSpPr>
          <p:nvPr/>
        </p:nvSpPr>
        <p:spPr>
          <a:xfrm>
            <a:off x="6248234" y="1631312"/>
            <a:ext cx="2662892" cy="808892"/>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Millennial </a:t>
            </a:r>
            <a:r>
              <a:rPr lang="en-US" sz="2400" b="1" spc="-150" dirty="0" err="1">
                <a:solidFill>
                  <a:schemeClr val="bg1"/>
                </a:solidFill>
                <a:latin typeface="+mj-lt"/>
              </a:rPr>
              <a:t>Prolictivity</a:t>
            </a:r>
            <a:endParaRPr lang="en-US" sz="2400" b="1" spc="-150" dirty="0">
              <a:solidFill>
                <a:schemeClr val="bg1"/>
              </a:solidFill>
              <a:latin typeface="+mj-lt"/>
            </a:endParaRPr>
          </a:p>
        </p:txBody>
      </p:sp>
      <p:pic>
        <p:nvPicPr>
          <p:cNvPr id="4" name="Audio 3">
            <a:hlinkClick r:id="" action="ppaction://media"/>
            <a:extLst>
              <a:ext uri="{FF2B5EF4-FFF2-40B4-BE49-F238E27FC236}">
                <a16:creationId xmlns:a16="http://schemas.microsoft.com/office/drawing/2014/main" id="{2A1B448D-6671-431F-B877-4C96E3F76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8" name="TextBox 7">
            <a:extLst>
              <a:ext uri="{FF2B5EF4-FFF2-40B4-BE49-F238E27FC236}">
                <a16:creationId xmlns:a16="http://schemas.microsoft.com/office/drawing/2014/main" id="{D77FB891-B455-490B-A1EC-A7ADA3BEC6A0}"/>
              </a:ext>
            </a:extLst>
          </p:cNvPr>
          <p:cNvSpPr txBox="1"/>
          <p:nvPr/>
        </p:nvSpPr>
        <p:spPr>
          <a:xfrm>
            <a:off x="432000" y="898262"/>
            <a:ext cx="8301526" cy="738664"/>
          </a:xfrm>
          <a:prstGeom prst="rect">
            <a:avLst/>
          </a:prstGeom>
          <a:noFill/>
        </p:spPr>
        <p:txBody>
          <a:bodyPr wrap="square" rtlCol="0">
            <a:spAutoFit/>
          </a:bodyPr>
          <a:lstStyle/>
          <a:p>
            <a:r>
              <a:rPr lang="en-US" sz="2400" i="1" dirty="0"/>
              <a:t>“Dump the Eiffel Tower” – Anthony Bourdain</a:t>
            </a:r>
          </a:p>
          <a:p>
            <a:endParaRPr lang="en-US" dirty="0"/>
          </a:p>
        </p:txBody>
      </p:sp>
    </p:spTree>
    <p:extLst>
      <p:ext uri="{BB962C8B-B14F-4D97-AF65-F5344CB8AC3E}">
        <p14:creationId xmlns:p14="http://schemas.microsoft.com/office/powerpoint/2010/main" val="1111293210"/>
      </p:ext>
    </p:extLst>
  </p:cSld>
  <p:clrMapOvr>
    <a:masterClrMapping/>
  </p:clrMapOvr>
  <mc:AlternateContent xmlns:mc="http://schemas.openxmlformats.org/markup-compatibility/2006" xmlns:p14="http://schemas.microsoft.com/office/powerpoint/2010/main">
    <mc:Choice Requires="p14">
      <p:transition spd="slow" p14:dur="2000" advTm="110323"/>
    </mc:Choice>
    <mc:Fallback xmlns="">
      <p:transition spd="slow" advTm="11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predict useful reviews</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3</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61D17103-81E7-460D-9157-6F7AC8F00739}"/>
              </a:ext>
            </a:extLst>
          </p:cNvPr>
          <p:cNvSpPr txBox="1">
            <a:spLocks/>
          </p:cNvSpPr>
          <p:nvPr/>
        </p:nvSpPr>
        <p:spPr>
          <a:xfrm>
            <a:off x="432000" y="1177678"/>
            <a:ext cx="2912203"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Predict Useful Reviews</a:t>
            </a:r>
          </a:p>
        </p:txBody>
      </p:sp>
      <p:sp>
        <p:nvSpPr>
          <p:cNvPr id="3" name="TextBox 2">
            <a:extLst>
              <a:ext uri="{FF2B5EF4-FFF2-40B4-BE49-F238E27FC236}">
                <a16:creationId xmlns:a16="http://schemas.microsoft.com/office/drawing/2014/main" id="{3EE32ED0-5ADC-4140-8633-EBC4F0C902AB}"/>
              </a:ext>
            </a:extLst>
          </p:cNvPr>
          <p:cNvSpPr txBox="1"/>
          <p:nvPr/>
        </p:nvSpPr>
        <p:spPr>
          <a:xfrm>
            <a:off x="3689646" y="1501372"/>
            <a:ext cx="4528231" cy="461665"/>
          </a:xfrm>
          <a:prstGeom prst="rect">
            <a:avLst/>
          </a:prstGeom>
          <a:noFill/>
        </p:spPr>
        <p:txBody>
          <a:bodyPr wrap="square" rtlCol="0">
            <a:spAutoFit/>
          </a:bodyPr>
          <a:lstStyle/>
          <a:p>
            <a:r>
              <a:rPr lang="en-US" sz="2400" b="1" spc="-150" dirty="0">
                <a:latin typeface="+mj-lt"/>
              </a:rPr>
              <a:t>Unsuccessful ~68% Accuracy</a:t>
            </a:r>
          </a:p>
        </p:txBody>
      </p:sp>
      <p:pic>
        <p:nvPicPr>
          <p:cNvPr id="4" name="Audio 3">
            <a:hlinkClick r:id="" action="ppaction://media"/>
            <a:extLst>
              <a:ext uri="{FF2B5EF4-FFF2-40B4-BE49-F238E27FC236}">
                <a16:creationId xmlns:a16="http://schemas.microsoft.com/office/drawing/2014/main" id="{06E56882-86A8-4A0A-810B-E2E1732A5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3" name="Text Placeholder 3">
            <a:extLst>
              <a:ext uri="{FF2B5EF4-FFF2-40B4-BE49-F238E27FC236}">
                <a16:creationId xmlns:a16="http://schemas.microsoft.com/office/drawing/2014/main" id="{1F8A6AEE-9F31-4C51-8182-E91D2D490D55}"/>
              </a:ext>
            </a:extLst>
          </p:cNvPr>
          <p:cNvSpPr txBox="1">
            <a:spLocks/>
          </p:cNvSpPr>
          <p:nvPr/>
        </p:nvSpPr>
        <p:spPr>
          <a:xfrm>
            <a:off x="432000" y="2517508"/>
            <a:ext cx="2662892" cy="3700730"/>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000" b="1" spc="-150" dirty="0">
                <a:latin typeface="+mj-lt"/>
              </a:rPr>
              <a:t>Yelp Academic dataset</a:t>
            </a:r>
          </a:p>
          <a:p>
            <a:pPr>
              <a:buFont typeface="Wingdings" panose="05000000000000000000" pitchFamily="2" charset="2"/>
              <a:buChar char="§"/>
            </a:pPr>
            <a:r>
              <a:rPr lang="en-US" sz="2000" b="1" spc="-150" dirty="0">
                <a:latin typeface="+mj-lt"/>
              </a:rPr>
              <a:t>Binary classification problem – one or more “useful” votes (1), zero votes (0)</a:t>
            </a:r>
          </a:p>
          <a:p>
            <a:pPr>
              <a:buFont typeface="Wingdings" panose="05000000000000000000" pitchFamily="2" charset="2"/>
              <a:buChar char="§"/>
            </a:pPr>
            <a:r>
              <a:rPr lang="en-US" sz="2000" b="1" spc="-150" dirty="0">
                <a:latin typeface="+mj-lt"/>
              </a:rPr>
              <a:t>Engineered many features</a:t>
            </a:r>
          </a:p>
          <a:p>
            <a:pPr>
              <a:buFont typeface="Wingdings" panose="05000000000000000000" pitchFamily="2" charset="2"/>
              <a:buChar char="§"/>
            </a:pPr>
            <a:r>
              <a:rPr lang="en-US" sz="2000" b="1" spc="-150" dirty="0">
                <a:latin typeface="+mj-lt"/>
              </a:rPr>
              <a:t>Various models</a:t>
            </a:r>
          </a:p>
          <a:p>
            <a:pPr>
              <a:buFont typeface="Wingdings" panose="05000000000000000000" pitchFamily="2" charset="2"/>
              <a:buChar char="§"/>
            </a:pPr>
            <a:r>
              <a:rPr lang="en-US" sz="2000" b="1" spc="-150" dirty="0">
                <a:latin typeface="+mj-lt"/>
              </a:rPr>
              <a:t>Ultimately unreliable metric (“useful’ votes)</a:t>
            </a:r>
          </a:p>
          <a:p>
            <a:pPr>
              <a:buFont typeface="Wingdings" panose="05000000000000000000" pitchFamily="2" charset="2"/>
              <a:buChar char="§"/>
            </a:pPr>
            <a:endParaRPr lang="en-US" sz="2000" b="1" spc="-150" dirty="0">
              <a:latin typeface="+mj-lt"/>
            </a:endParaRPr>
          </a:p>
        </p:txBody>
      </p:sp>
      <p:pic>
        <p:nvPicPr>
          <p:cNvPr id="1026" name="Picture 2">
            <a:extLst>
              <a:ext uri="{FF2B5EF4-FFF2-40B4-BE49-F238E27FC236}">
                <a16:creationId xmlns:a16="http://schemas.microsoft.com/office/drawing/2014/main" id="{BF22BA0D-1E60-4AE3-91E9-C67A94ABE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2118" y="2409981"/>
            <a:ext cx="5513886" cy="380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101306"/>
      </p:ext>
    </p:extLst>
  </p:cSld>
  <p:clrMapOvr>
    <a:masterClrMapping/>
  </p:clrMapOvr>
  <mc:AlternateContent xmlns:mc="http://schemas.openxmlformats.org/markup-compatibility/2006" xmlns:p14="http://schemas.microsoft.com/office/powerpoint/2010/main">
    <mc:Choice Requires="p14">
      <p:transition spd="slow" p14:dur="2000" advTm="89837"/>
    </mc:Choice>
    <mc:Fallback xmlns="">
      <p:transition spd="slow" advTm="89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Phase ii: MOBILE Application concept</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CD2153C5-2BED-47E0-AF03-ABD1BE427F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2" name="Text Placeholder 3">
            <a:extLst>
              <a:ext uri="{FF2B5EF4-FFF2-40B4-BE49-F238E27FC236}">
                <a16:creationId xmlns:a16="http://schemas.microsoft.com/office/drawing/2014/main" id="{A1343D03-33A6-4EDD-A147-7B80A28E3C0B}"/>
              </a:ext>
            </a:extLst>
          </p:cNvPr>
          <p:cNvSpPr txBox="1">
            <a:spLocks/>
          </p:cNvSpPr>
          <p:nvPr/>
        </p:nvSpPr>
        <p:spPr>
          <a:xfrm>
            <a:off x="2790497" y="1176944"/>
            <a:ext cx="4508926" cy="1827849"/>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TRAVELER INPUT</a:t>
            </a:r>
          </a:p>
          <a:p>
            <a:pPr algn="ctr">
              <a:buFontTx/>
              <a:buChar char="-"/>
            </a:pPr>
            <a:r>
              <a:rPr lang="en-US" sz="2000" b="1" spc="-150" dirty="0">
                <a:solidFill>
                  <a:schemeClr val="bg1"/>
                </a:solidFill>
                <a:latin typeface="+mj-lt"/>
              </a:rPr>
              <a:t>Select coffee shop, boutique store, or nightlife category</a:t>
            </a:r>
          </a:p>
          <a:p>
            <a:pPr algn="ctr">
              <a:buFontTx/>
              <a:buChar char="-"/>
            </a:pPr>
            <a:r>
              <a:rPr lang="en-US" sz="2000" b="1" spc="-150" dirty="0">
                <a:solidFill>
                  <a:schemeClr val="bg1"/>
                </a:solidFill>
                <a:latin typeface="+mj-lt"/>
              </a:rPr>
              <a:t>- Input URL of favorite local business of relevant category</a:t>
            </a:r>
          </a:p>
        </p:txBody>
      </p:sp>
      <p:sp>
        <p:nvSpPr>
          <p:cNvPr id="13" name="Text Placeholder 3">
            <a:extLst>
              <a:ext uri="{FF2B5EF4-FFF2-40B4-BE49-F238E27FC236}">
                <a16:creationId xmlns:a16="http://schemas.microsoft.com/office/drawing/2014/main" id="{A1D637FF-14CE-48CB-92DE-4D8EB6DAC9B9}"/>
              </a:ext>
            </a:extLst>
          </p:cNvPr>
          <p:cNvSpPr txBox="1">
            <a:spLocks/>
          </p:cNvSpPr>
          <p:nvPr/>
        </p:nvSpPr>
        <p:spPr>
          <a:xfrm>
            <a:off x="2790492" y="3588036"/>
            <a:ext cx="4508926" cy="810544"/>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Scrape Yelp reviews of traveler’s favorite business in their hometown</a:t>
            </a:r>
          </a:p>
        </p:txBody>
      </p:sp>
      <p:sp>
        <p:nvSpPr>
          <p:cNvPr id="14" name="Text Placeholder 3">
            <a:extLst>
              <a:ext uri="{FF2B5EF4-FFF2-40B4-BE49-F238E27FC236}">
                <a16:creationId xmlns:a16="http://schemas.microsoft.com/office/drawing/2014/main" id="{4A499D20-6A90-43EA-9FC0-2151CD7934DD}"/>
              </a:ext>
            </a:extLst>
          </p:cNvPr>
          <p:cNvSpPr txBox="1">
            <a:spLocks/>
          </p:cNvSpPr>
          <p:nvPr/>
        </p:nvSpPr>
        <p:spPr>
          <a:xfrm>
            <a:off x="2790492" y="4797164"/>
            <a:ext cx="4508926" cy="1480520"/>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APPLICATION OUTPUT</a:t>
            </a:r>
          </a:p>
          <a:p>
            <a:pPr marL="0" indent="0" algn="ctr">
              <a:buNone/>
            </a:pPr>
            <a:r>
              <a:rPr lang="en-US" sz="2000" b="1" spc="-150" dirty="0">
                <a:solidFill>
                  <a:schemeClr val="bg1"/>
                </a:solidFill>
                <a:latin typeface="+mj-lt"/>
              </a:rPr>
              <a:t>Compare scraped review data to Seattle businesses to make unique recommendations</a:t>
            </a:r>
          </a:p>
        </p:txBody>
      </p:sp>
      <p:cxnSp>
        <p:nvCxnSpPr>
          <p:cNvPr id="15" name="Straight Arrow Connector 14">
            <a:extLst>
              <a:ext uri="{FF2B5EF4-FFF2-40B4-BE49-F238E27FC236}">
                <a16:creationId xmlns:a16="http://schemas.microsoft.com/office/drawing/2014/main" id="{BA5584F6-F845-4A67-B221-3BD413257881}"/>
              </a:ext>
            </a:extLst>
          </p:cNvPr>
          <p:cNvCxnSpPr>
            <a:cxnSpLocks/>
          </p:cNvCxnSpPr>
          <p:nvPr/>
        </p:nvCxnSpPr>
        <p:spPr>
          <a:xfrm>
            <a:off x="5109190" y="3030416"/>
            <a:ext cx="0" cy="3985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13F723-6276-4AEE-84A0-E9F9BB716328}"/>
              </a:ext>
            </a:extLst>
          </p:cNvPr>
          <p:cNvCxnSpPr>
            <a:cxnSpLocks/>
          </p:cNvCxnSpPr>
          <p:nvPr/>
        </p:nvCxnSpPr>
        <p:spPr>
          <a:xfrm>
            <a:off x="5109190" y="4398580"/>
            <a:ext cx="0" cy="3985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191214"/>
      </p:ext>
    </p:extLst>
  </p:cSld>
  <p:clrMapOvr>
    <a:masterClrMapping/>
  </p:clrMapOvr>
  <mc:AlternateContent xmlns:mc="http://schemas.openxmlformats.org/markup-compatibility/2006" xmlns:p14="http://schemas.microsoft.com/office/powerpoint/2010/main">
    <mc:Choice Requires="p14">
      <p:transition spd="slow" p14:dur="2000" advTm="30523"/>
    </mc:Choice>
    <mc:Fallback xmlns="">
      <p:transition spd="slow" advTm="3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Sydney from ATX </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5</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92762A9C-221E-4F4C-A188-58FDB5C7BE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12" name="TextBox 11">
            <a:extLst>
              <a:ext uri="{FF2B5EF4-FFF2-40B4-BE49-F238E27FC236}">
                <a16:creationId xmlns:a16="http://schemas.microsoft.com/office/drawing/2014/main" id="{DE31B514-F959-48AD-826B-BE7627367807}"/>
              </a:ext>
            </a:extLst>
          </p:cNvPr>
          <p:cNvSpPr txBox="1"/>
          <p:nvPr/>
        </p:nvSpPr>
        <p:spPr>
          <a:xfrm>
            <a:off x="432000" y="898262"/>
            <a:ext cx="8301526" cy="1200329"/>
          </a:xfrm>
          <a:prstGeom prst="rect">
            <a:avLst/>
          </a:prstGeom>
          <a:noFill/>
        </p:spPr>
        <p:txBody>
          <a:bodyPr wrap="square" rtlCol="0">
            <a:spAutoFit/>
          </a:bodyPr>
          <a:lstStyle/>
          <a:p>
            <a:r>
              <a:rPr lang="en-US" i="1" dirty="0"/>
              <a:t>Sydney loves searching for hidden treasures in vintage stores and frequents “Charm School Vintage” in her home city, Austin, TX. She will be visiting Seattle next weekend and would like recommendations on personalized shopping experiences. </a:t>
            </a:r>
          </a:p>
          <a:p>
            <a:endParaRPr lang="en-US" dirty="0"/>
          </a:p>
        </p:txBody>
      </p:sp>
      <p:pic>
        <p:nvPicPr>
          <p:cNvPr id="29" name="Picture 28" descr="A room filled with furniture and vase on a table&#10;&#10;Description automatically generated">
            <a:extLst>
              <a:ext uri="{FF2B5EF4-FFF2-40B4-BE49-F238E27FC236}">
                <a16:creationId xmlns:a16="http://schemas.microsoft.com/office/drawing/2014/main" id="{C473E6C9-4534-4E50-A132-1B53451A564B}"/>
              </a:ext>
            </a:extLst>
          </p:cNvPr>
          <p:cNvPicPr>
            <a:picLocks noChangeAspect="1"/>
          </p:cNvPicPr>
          <p:nvPr/>
        </p:nvPicPr>
        <p:blipFill>
          <a:blip r:embed="rId6"/>
          <a:stretch>
            <a:fillRect/>
          </a:stretch>
        </p:blipFill>
        <p:spPr>
          <a:xfrm>
            <a:off x="1985642" y="4704354"/>
            <a:ext cx="1929207" cy="2572276"/>
          </a:xfrm>
          <a:prstGeom prst="rect">
            <a:avLst/>
          </a:prstGeom>
        </p:spPr>
      </p:pic>
      <p:pic>
        <p:nvPicPr>
          <p:cNvPr id="31" name="Picture 30" descr="A counter topped with lots of furniture and vase of flowers on a table&#10;&#10;Description automatically generated">
            <a:extLst>
              <a:ext uri="{FF2B5EF4-FFF2-40B4-BE49-F238E27FC236}">
                <a16:creationId xmlns:a16="http://schemas.microsoft.com/office/drawing/2014/main" id="{BD2BBB6B-3410-4B25-BA50-12BAE7567618}"/>
              </a:ext>
            </a:extLst>
          </p:cNvPr>
          <p:cNvPicPr>
            <a:picLocks noChangeAspect="1"/>
          </p:cNvPicPr>
          <p:nvPr/>
        </p:nvPicPr>
        <p:blipFill>
          <a:blip r:embed="rId7"/>
          <a:stretch>
            <a:fillRect/>
          </a:stretch>
        </p:blipFill>
        <p:spPr>
          <a:xfrm>
            <a:off x="3091167" y="2421756"/>
            <a:ext cx="1939891" cy="2912750"/>
          </a:xfrm>
          <a:prstGeom prst="rect">
            <a:avLst/>
          </a:prstGeom>
        </p:spPr>
      </p:pic>
      <p:pic>
        <p:nvPicPr>
          <p:cNvPr id="33" name="Picture 32" descr="A picture containing indoor, table, food, standing&#10;&#10;Description automatically generated">
            <a:extLst>
              <a:ext uri="{FF2B5EF4-FFF2-40B4-BE49-F238E27FC236}">
                <a16:creationId xmlns:a16="http://schemas.microsoft.com/office/drawing/2014/main" id="{B0007B15-E14A-4D87-A913-F4A308B9426E}"/>
              </a:ext>
            </a:extLst>
          </p:cNvPr>
          <p:cNvPicPr>
            <a:picLocks noChangeAspect="1"/>
          </p:cNvPicPr>
          <p:nvPr/>
        </p:nvPicPr>
        <p:blipFill>
          <a:blip r:embed="rId8"/>
          <a:stretch>
            <a:fillRect/>
          </a:stretch>
        </p:blipFill>
        <p:spPr>
          <a:xfrm>
            <a:off x="638817" y="2421756"/>
            <a:ext cx="1939892" cy="2912750"/>
          </a:xfrm>
          <a:prstGeom prst="rect">
            <a:avLst/>
          </a:prstGeom>
        </p:spPr>
      </p:pic>
      <p:sp>
        <p:nvSpPr>
          <p:cNvPr id="11" name="Text Placeholder 3">
            <a:extLst>
              <a:ext uri="{FF2B5EF4-FFF2-40B4-BE49-F238E27FC236}">
                <a16:creationId xmlns:a16="http://schemas.microsoft.com/office/drawing/2014/main" id="{A851E934-43AB-4143-8230-B17C8A1CA629}"/>
              </a:ext>
            </a:extLst>
          </p:cNvPr>
          <p:cNvSpPr txBox="1">
            <a:spLocks/>
          </p:cNvSpPr>
          <p:nvPr/>
        </p:nvSpPr>
        <p:spPr>
          <a:xfrm>
            <a:off x="1556456" y="1988002"/>
            <a:ext cx="2616000" cy="867508"/>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Charm School Vintage, ATX</a:t>
            </a:r>
          </a:p>
        </p:txBody>
      </p:sp>
      <p:pic>
        <p:nvPicPr>
          <p:cNvPr id="39" name="Picture 38" descr="A picture containing table, indoor, building, wooden&#10;&#10;Description automatically generated">
            <a:extLst>
              <a:ext uri="{FF2B5EF4-FFF2-40B4-BE49-F238E27FC236}">
                <a16:creationId xmlns:a16="http://schemas.microsoft.com/office/drawing/2014/main" id="{C3D6C0BE-FE16-4918-B7CE-D33D434BF01C}"/>
              </a:ext>
            </a:extLst>
          </p:cNvPr>
          <p:cNvPicPr>
            <a:picLocks noChangeAspect="1"/>
          </p:cNvPicPr>
          <p:nvPr/>
        </p:nvPicPr>
        <p:blipFill>
          <a:blip r:embed="rId9"/>
          <a:stretch>
            <a:fillRect/>
          </a:stretch>
        </p:blipFill>
        <p:spPr>
          <a:xfrm>
            <a:off x="6923042" y="2636711"/>
            <a:ext cx="2141632" cy="2855509"/>
          </a:xfrm>
          <a:prstGeom prst="rect">
            <a:avLst/>
          </a:prstGeom>
        </p:spPr>
      </p:pic>
      <p:pic>
        <p:nvPicPr>
          <p:cNvPr id="43" name="Picture 42" descr="A group of people in a room&#10;&#10;Description automatically generated">
            <a:extLst>
              <a:ext uri="{FF2B5EF4-FFF2-40B4-BE49-F238E27FC236}">
                <a16:creationId xmlns:a16="http://schemas.microsoft.com/office/drawing/2014/main" id="{AAAB39EB-154C-4084-8D11-D992E6ADCB09}"/>
              </a:ext>
            </a:extLst>
          </p:cNvPr>
          <p:cNvPicPr>
            <a:picLocks noChangeAspect="1"/>
          </p:cNvPicPr>
          <p:nvPr/>
        </p:nvPicPr>
        <p:blipFill>
          <a:blip r:embed="rId10"/>
          <a:stretch>
            <a:fillRect/>
          </a:stretch>
        </p:blipFill>
        <p:spPr>
          <a:xfrm>
            <a:off x="9509761" y="2621631"/>
            <a:ext cx="2251565" cy="3002087"/>
          </a:xfrm>
          <a:prstGeom prst="rect">
            <a:avLst/>
          </a:prstGeom>
        </p:spPr>
      </p:pic>
      <p:pic>
        <p:nvPicPr>
          <p:cNvPr id="37" name="Picture 36" descr="A picture containing indoor, sitting, standing, person&#10;&#10;Description automatically generated">
            <a:extLst>
              <a:ext uri="{FF2B5EF4-FFF2-40B4-BE49-F238E27FC236}">
                <a16:creationId xmlns:a16="http://schemas.microsoft.com/office/drawing/2014/main" id="{4B059D41-79FE-4747-A4C9-507BA6C31866}"/>
              </a:ext>
            </a:extLst>
          </p:cNvPr>
          <p:cNvPicPr>
            <a:picLocks noChangeAspect="1"/>
          </p:cNvPicPr>
          <p:nvPr/>
        </p:nvPicPr>
        <p:blipFill>
          <a:blip r:embed="rId11"/>
          <a:stretch>
            <a:fillRect/>
          </a:stretch>
        </p:blipFill>
        <p:spPr>
          <a:xfrm>
            <a:off x="8019546" y="5256945"/>
            <a:ext cx="2563447" cy="1922585"/>
          </a:xfrm>
          <a:prstGeom prst="rect">
            <a:avLst/>
          </a:prstGeom>
        </p:spPr>
      </p:pic>
      <p:sp>
        <p:nvSpPr>
          <p:cNvPr id="13" name="Text Placeholder 3">
            <a:extLst>
              <a:ext uri="{FF2B5EF4-FFF2-40B4-BE49-F238E27FC236}">
                <a16:creationId xmlns:a16="http://schemas.microsoft.com/office/drawing/2014/main" id="{DFDC41E7-B650-44A0-A768-8753B94B5981}"/>
              </a:ext>
            </a:extLst>
          </p:cNvPr>
          <p:cNvSpPr txBox="1">
            <a:spLocks/>
          </p:cNvSpPr>
          <p:nvPr/>
        </p:nvSpPr>
        <p:spPr>
          <a:xfrm>
            <a:off x="7855029" y="1988002"/>
            <a:ext cx="2616000" cy="867508"/>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Gold Dogs, Seattle</a:t>
            </a:r>
          </a:p>
        </p:txBody>
      </p:sp>
      <p:sp>
        <p:nvSpPr>
          <p:cNvPr id="44" name="TextBox 43">
            <a:extLst>
              <a:ext uri="{FF2B5EF4-FFF2-40B4-BE49-F238E27FC236}">
                <a16:creationId xmlns:a16="http://schemas.microsoft.com/office/drawing/2014/main" id="{9B42C695-6309-4D89-A1C9-2642E333B2D2}"/>
              </a:ext>
            </a:extLst>
          </p:cNvPr>
          <p:cNvSpPr txBox="1"/>
          <p:nvPr/>
        </p:nvSpPr>
        <p:spPr>
          <a:xfrm>
            <a:off x="5004934" y="2098591"/>
            <a:ext cx="2505636" cy="738664"/>
          </a:xfrm>
          <a:prstGeom prst="rect">
            <a:avLst/>
          </a:prstGeom>
          <a:noFill/>
        </p:spPr>
        <p:txBody>
          <a:bodyPr wrap="square" rtlCol="0">
            <a:spAutoFit/>
          </a:bodyPr>
          <a:lstStyle/>
          <a:p>
            <a:r>
              <a:rPr lang="en-US" sz="2400" b="1" i="1" dirty="0"/>
              <a:t>recommends…</a:t>
            </a:r>
          </a:p>
          <a:p>
            <a:endParaRPr lang="en-US" dirty="0"/>
          </a:p>
        </p:txBody>
      </p:sp>
    </p:spTree>
    <p:extLst>
      <p:ext uri="{BB962C8B-B14F-4D97-AF65-F5344CB8AC3E}">
        <p14:creationId xmlns:p14="http://schemas.microsoft.com/office/powerpoint/2010/main" val="2373611617"/>
      </p:ext>
    </p:extLst>
  </p:cSld>
  <p:clrMapOvr>
    <a:masterClrMapping/>
  </p:clrMapOvr>
  <mc:AlternateContent xmlns:mc="http://schemas.openxmlformats.org/markup-compatibility/2006" xmlns:p14="http://schemas.microsoft.com/office/powerpoint/2010/main">
    <mc:Choice Requires="p14">
      <p:transition spd="slow" p14:dur="2000" advTm="56620"/>
    </mc:Choice>
    <mc:Fallback xmlns="">
      <p:transition spd="slow" advTm="5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Future work</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pic>
        <p:nvPicPr>
          <p:cNvPr id="8" name="Picture 7" descr="A close up of a logo&#10;&#10;Description automatically generated">
            <a:extLst>
              <a:ext uri="{FF2B5EF4-FFF2-40B4-BE49-F238E27FC236}">
                <a16:creationId xmlns:a16="http://schemas.microsoft.com/office/drawing/2014/main" id="{9AA9251F-F21B-4B9B-8B7D-2C6B1FE34B0C}"/>
              </a:ext>
            </a:extLst>
          </p:cNvPr>
          <p:cNvPicPr>
            <a:picLocks noChangeAspect="1"/>
          </p:cNvPicPr>
          <p:nvPr/>
        </p:nvPicPr>
        <p:blipFill>
          <a:blip r:embed="rId5"/>
          <a:stretch>
            <a:fillRect/>
          </a:stretch>
        </p:blipFill>
        <p:spPr>
          <a:xfrm>
            <a:off x="10130334" y="6243729"/>
            <a:ext cx="1317168" cy="590365"/>
          </a:xfrm>
          <a:prstGeom prst="rect">
            <a:avLst/>
          </a:prstGeom>
        </p:spPr>
      </p:pic>
      <p:sp>
        <p:nvSpPr>
          <p:cNvPr id="10" name="Text Placeholder 3">
            <a:extLst>
              <a:ext uri="{FF2B5EF4-FFF2-40B4-BE49-F238E27FC236}">
                <a16:creationId xmlns:a16="http://schemas.microsoft.com/office/drawing/2014/main" id="{3D2DC8B6-28B9-4187-B7BD-8EBC207F2E05}"/>
              </a:ext>
            </a:extLst>
          </p:cNvPr>
          <p:cNvSpPr txBox="1">
            <a:spLocks/>
          </p:cNvSpPr>
          <p:nvPr/>
        </p:nvSpPr>
        <p:spPr>
          <a:xfrm>
            <a:off x="431999"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Broaden Application</a:t>
            </a:r>
          </a:p>
        </p:txBody>
      </p:sp>
      <p:pic>
        <p:nvPicPr>
          <p:cNvPr id="11" name="Picture 10" descr="A close up of a logo&#10;&#10;Description automatically generated">
            <a:extLst>
              <a:ext uri="{FF2B5EF4-FFF2-40B4-BE49-F238E27FC236}">
                <a16:creationId xmlns:a16="http://schemas.microsoft.com/office/drawing/2014/main" id="{A4A4F1F8-D8F8-46F3-A9B2-AC24CCB34068}"/>
              </a:ext>
            </a:extLst>
          </p:cNvPr>
          <p:cNvPicPr>
            <a:picLocks noChangeAspect="1"/>
          </p:cNvPicPr>
          <p:nvPr/>
        </p:nvPicPr>
        <p:blipFill>
          <a:blip r:embed="rId6"/>
          <a:stretch>
            <a:fillRect/>
          </a:stretch>
        </p:blipFill>
        <p:spPr>
          <a:xfrm>
            <a:off x="10130334" y="5809734"/>
            <a:ext cx="1184031" cy="1184031"/>
          </a:xfrm>
          <a:prstGeom prst="rect">
            <a:avLst/>
          </a:prstGeom>
        </p:spPr>
      </p:pic>
      <p:sp>
        <p:nvSpPr>
          <p:cNvPr id="17" name="Rectangle 16">
            <a:extLst>
              <a:ext uri="{FF2B5EF4-FFF2-40B4-BE49-F238E27FC236}">
                <a16:creationId xmlns:a16="http://schemas.microsoft.com/office/drawing/2014/main" id="{4FF83A79-5E5C-419D-9AC3-D495CFD91B6E}"/>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32AD67F8-D408-48C7-B83A-6EAF6A449384}"/>
              </a:ext>
            </a:extLst>
          </p:cNvPr>
          <p:cNvSpPr txBox="1">
            <a:spLocks/>
          </p:cNvSpPr>
          <p:nvPr/>
        </p:nvSpPr>
        <p:spPr>
          <a:xfrm>
            <a:off x="337266"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More cities </a:t>
            </a:r>
          </a:p>
          <a:p>
            <a:r>
              <a:rPr lang="en-US" sz="2400" dirty="0"/>
              <a:t>More destination options (restaurants, hiking trails, family fun, and more)</a:t>
            </a:r>
          </a:p>
        </p:txBody>
      </p:sp>
      <p:sp>
        <p:nvSpPr>
          <p:cNvPr id="23" name="Text Placeholder 3">
            <a:extLst>
              <a:ext uri="{FF2B5EF4-FFF2-40B4-BE49-F238E27FC236}">
                <a16:creationId xmlns:a16="http://schemas.microsoft.com/office/drawing/2014/main" id="{67D8AEDD-FF0C-4F56-BF9A-FC68C4FC17A9}"/>
              </a:ext>
            </a:extLst>
          </p:cNvPr>
          <p:cNvSpPr txBox="1">
            <a:spLocks/>
          </p:cNvSpPr>
          <p:nvPr/>
        </p:nvSpPr>
        <p:spPr>
          <a:xfrm>
            <a:off x="6621784"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Explore Advanced NLP Techniques </a:t>
            </a:r>
          </a:p>
        </p:txBody>
      </p:sp>
      <p:sp>
        <p:nvSpPr>
          <p:cNvPr id="25" name="Text Placeholder 3">
            <a:extLst>
              <a:ext uri="{FF2B5EF4-FFF2-40B4-BE49-F238E27FC236}">
                <a16:creationId xmlns:a16="http://schemas.microsoft.com/office/drawing/2014/main" id="{24EE56E6-4DE6-4396-A593-E7CC657D3DA7}"/>
              </a:ext>
            </a:extLst>
          </p:cNvPr>
          <p:cNvSpPr txBox="1">
            <a:spLocks/>
          </p:cNvSpPr>
          <p:nvPr/>
        </p:nvSpPr>
        <p:spPr>
          <a:xfrm>
            <a:off x="3574257"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Incorporate Features Other than Reviews</a:t>
            </a:r>
          </a:p>
        </p:txBody>
      </p:sp>
      <p:sp>
        <p:nvSpPr>
          <p:cNvPr id="26" name="Text Placeholder 3">
            <a:extLst>
              <a:ext uri="{FF2B5EF4-FFF2-40B4-BE49-F238E27FC236}">
                <a16:creationId xmlns:a16="http://schemas.microsoft.com/office/drawing/2014/main" id="{D43F694D-BCF8-4995-B3CD-B24EBD37249C}"/>
              </a:ext>
            </a:extLst>
          </p:cNvPr>
          <p:cNvSpPr txBox="1">
            <a:spLocks/>
          </p:cNvSpPr>
          <p:nvPr/>
        </p:nvSpPr>
        <p:spPr>
          <a:xfrm>
            <a:off x="3479524"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Collaborative vs. content-based recommendation systems</a:t>
            </a:r>
          </a:p>
          <a:p>
            <a:r>
              <a:rPr lang="en-US" sz="2400" dirty="0"/>
              <a:t>Hybrid system</a:t>
            </a:r>
          </a:p>
          <a:p>
            <a:pPr marL="0" indent="0">
              <a:buNone/>
            </a:pPr>
            <a:endParaRPr lang="en-US" sz="2400" dirty="0"/>
          </a:p>
          <a:p>
            <a:endParaRPr lang="en-US" sz="2400" dirty="0"/>
          </a:p>
        </p:txBody>
      </p:sp>
      <p:sp>
        <p:nvSpPr>
          <p:cNvPr id="27" name="Text Placeholder 3">
            <a:extLst>
              <a:ext uri="{FF2B5EF4-FFF2-40B4-BE49-F238E27FC236}">
                <a16:creationId xmlns:a16="http://schemas.microsoft.com/office/drawing/2014/main" id="{0021A609-D52A-42A7-B2AF-184E3FF92CAA}"/>
              </a:ext>
            </a:extLst>
          </p:cNvPr>
          <p:cNvSpPr txBox="1">
            <a:spLocks/>
          </p:cNvSpPr>
          <p:nvPr/>
        </p:nvSpPr>
        <p:spPr>
          <a:xfrm>
            <a:off x="6574417"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N-grams</a:t>
            </a:r>
          </a:p>
          <a:p>
            <a:r>
              <a:rPr lang="en-US" sz="2400" dirty="0"/>
              <a:t>Word embeddings</a:t>
            </a:r>
          </a:p>
        </p:txBody>
      </p:sp>
      <p:pic>
        <p:nvPicPr>
          <p:cNvPr id="3" name="Audio 2">
            <a:hlinkClick r:id="" action="ppaction://media"/>
            <a:extLst>
              <a:ext uri="{FF2B5EF4-FFF2-40B4-BE49-F238E27FC236}">
                <a16:creationId xmlns:a16="http://schemas.microsoft.com/office/drawing/2014/main" id="{A12C60B2-0A63-4060-957E-6CAB546405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18625168"/>
      </p:ext>
    </p:extLst>
  </p:cSld>
  <p:clrMapOvr>
    <a:masterClrMapping/>
  </p:clrMapOvr>
  <mc:AlternateContent xmlns:mc="http://schemas.openxmlformats.org/markup-compatibility/2006" xmlns:p14="http://schemas.microsoft.com/office/powerpoint/2010/main">
    <mc:Choice Requires="p14">
      <p:transition spd="slow" p14:dur="2000" advTm="104987"/>
    </mc:Choice>
    <mc:Fallback xmlns="">
      <p:transition spd="slow" advTm="10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3833781" y="2773340"/>
            <a:ext cx="4801841" cy="1674470"/>
          </a:xfrm>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4431075" y="4931203"/>
            <a:ext cx="3329850" cy="382887"/>
          </a:xfrm>
        </p:spPr>
        <p:txBody>
          <a:bodyPr/>
          <a:lstStyle/>
          <a:p>
            <a:pPr algn="ctr"/>
            <a:r>
              <a:rPr lang="en-US" dirty="0"/>
              <a:t>Braydon Charles Janecek</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74858" y="5547448"/>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4850583" y="5581811"/>
            <a:ext cx="2910342" cy="238016"/>
          </a:xfrm>
        </p:spPr>
        <p:txBody>
          <a:bodyPr/>
          <a:lstStyle/>
          <a:p>
            <a:r>
              <a:rPr lang="en-US" dirty="0"/>
              <a:t>braydoncharlesjanecek@gmail.com</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48972" y="5943496"/>
            <a:ext cx="244786" cy="244786"/>
          </a:xfrm>
          <a:prstGeom prst="rect">
            <a:avLst/>
          </a:prstGeom>
        </p:spPr>
      </p:pic>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4850583" y="5972383"/>
            <a:ext cx="2910342" cy="238016"/>
          </a:xfrm>
        </p:spPr>
        <p:txBody>
          <a:bodyPr/>
          <a:lstStyle/>
          <a:p>
            <a:r>
              <a:rPr lang="en-US" dirty="0">
                <a:hlinkClick r:id="rId9"/>
              </a:rPr>
              <a:t>https://bcjanecek.github.io/</a:t>
            </a:r>
            <a:endParaRPr lang="en-US" dirty="0"/>
          </a:p>
        </p:txBody>
      </p:sp>
      <p:pic>
        <p:nvPicPr>
          <p:cNvPr id="2" name="Audio 1">
            <a:hlinkClick r:id="" action="ppaction://media"/>
            <a:extLst>
              <a:ext uri="{FF2B5EF4-FFF2-40B4-BE49-F238E27FC236}">
                <a16:creationId xmlns:a16="http://schemas.microsoft.com/office/drawing/2014/main" id="{37866BA9-D5BE-4C01-8308-42485C8C6BE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pic>
        <p:nvPicPr>
          <p:cNvPr id="10" name="Picture 9">
            <a:extLst>
              <a:ext uri="{FF2B5EF4-FFF2-40B4-BE49-F238E27FC236}">
                <a16:creationId xmlns:a16="http://schemas.microsoft.com/office/drawing/2014/main" id="{61AAFE6F-DD40-4D44-90C6-E6E8BFD058D6}"/>
              </a:ext>
            </a:extLst>
          </p:cNvPr>
          <p:cNvPicPr>
            <a:picLocks noChangeAspect="1"/>
          </p:cNvPicPr>
          <p:nvPr/>
        </p:nvPicPr>
        <p:blipFill>
          <a:blip r:embed="rId11"/>
          <a:srcRect/>
          <a:stretch/>
        </p:blipFill>
        <p:spPr>
          <a:xfrm>
            <a:off x="0" y="-8978"/>
            <a:ext cx="12192000" cy="2540622"/>
          </a:xfrm>
          <a:prstGeom prst="rect">
            <a:avLst/>
          </a:prstGeom>
        </p:spPr>
      </p:pic>
    </p:spTree>
    <p:extLst>
      <p:ext uri="{BB962C8B-B14F-4D97-AF65-F5344CB8AC3E}">
        <p14:creationId xmlns:p14="http://schemas.microsoft.com/office/powerpoint/2010/main" val="4153678306"/>
      </p:ext>
    </p:extLst>
  </p:cSld>
  <p:clrMapOvr>
    <a:masterClrMapping/>
  </p:clrMapOvr>
  <mc:AlternateContent xmlns:mc="http://schemas.openxmlformats.org/markup-compatibility/2006" xmlns:p14="http://schemas.microsoft.com/office/powerpoint/2010/main">
    <mc:Choice Requires="p14">
      <p:transition spd="slow" p14:dur="2000" advTm="9015"/>
    </mc:Choice>
    <mc:Fallback xmlns="">
      <p:transition spd="slow" advTm="9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100F67-BC3D-46B4-8D39-802DC9D7F2EB}">
  <ds:schemaRefs>
    <ds:schemaRef ds:uri="http://schemas.microsoft.com/office/2006/metadata/properties"/>
    <ds:schemaRef ds:uri="http://purl.org/dc/dcmitype/"/>
    <ds:schemaRef ds:uri="http://purl.org/dc/elements/1.1/"/>
    <ds:schemaRef ds:uri="http://purl.org/dc/terms/"/>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323504-CBC8-4A2F-BF86-8DF0D94D4A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458</Words>
  <Application>Microsoft Office PowerPoint</Application>
  <PresentationFormat>Widescreen</PresentationFormat>
  <Paragraphs>73</Paragraphs>
  <Slides>7</Slides>
  <Notes>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Corbel</vt:lpstr>
      <vt:lpstr>Courier New</vt:lpstr>
      <vt:lpstr>Times New Roman</vt:lpstr>
      <vt:lpstr>Wingdings</vt:lpstr>
      <vt:lpstr>Office Theme</vt:lpstr>
      <vt:lpstr>Emerald city travel recommendations</vt:lpstr>
      <vt:lpstr>INSPIRATION</vt:lpstr>
      <vt:lpstr>predict useful reviews</vt:lpstr>
      <vt:lpstr>Phase ii: MOBILE Application concept</vt:lpstr>
      <vt:lpstr>Sydney from ATX </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2020-02-16T00:44:43Z</dcterms:created>
  <dcterms:modified xsi:type="dcterms:W3CDTF">2020-06-26T14:33:10Z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